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jpeg" ContentType="image/jpe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897063-FE8E-4CF8-9059-82D9BF521E2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314E21-442B-43AB-B4B1-93D7DD500E1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BFC91B3-A2D3-4DAA-B787-1C6CF4BEC43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121932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4290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76384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817C35F-1B07-4553-B80E-7593F459791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966581F-9469-499C-9A01-5D8D332CFE3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92F1714-6087-43F1-83E3-E8EF56DEB6A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EC374AF-3AFC-49C2-9599-1118A5393CE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22BFC1A-3936-405D-A453-4594FAFB7F8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B15EC5-5167-48DA-896C-089688E6F5C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24468C2-42DF-4EA6-9623-6940B2DA9BB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999214-A1D0-4807-A8D9-90FF37DA84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A8507B4-8112-4A41-B0F4-5A2F2B12025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CF20DFD-BCFC-47E2-BC53-00225A8107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489FC18-2C43-446C-8CA3-3939779606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CDBC41A-DD76-4646-84CE-5E2BA5080C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EAA610B-8A9F-40B0-9BDA-99F75DAAFBC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121932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4290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76384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B1FD22-08A8-40F6-9078-BCA6182D6CE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6D1054-4E92-4247-BDD9-2532DB6B2F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44DCFBF-5386-4502-BBBD-A46FDE49C0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B670276-5530-4CA1-9DB8-074DB7A005C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25881C-A117-4241-8AA7-B0C977C85C9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C9F609A-C92B-400E-9A53-D1347BDD24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60F92C7-23E7-47D0-AD5F-5223D423D3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CAE31F7-961C-4264-812C-5F31A402D45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6"/>
          <p:cNvGrpSpPr/>
          <p:nvPr/>
        </p:nvGrpSpPr>
        <p:grpSpPr>
          <a:xfrm>
            <a:off x="174240" y="6355800"/>
            <a:ext cx="358200" cy="358200"/>
            <a:chOff x="174240" y="6355800"/>
            <a:chExt cx="358200" cy="358200"/>
          </a:xfrm>
        </p:grpSpPr>
        <p:grpSp>
          <p:nvGrpSpPr>
            <p:cNvPr id="1" name="Group 7"/>
            <p:cNvGrpSpPr/>
            <p:nvPr/>
          </p:nvGrpSpPr>
          <p:grpSpPr>
            <a:xfrm>
              <a:off x="174240" y="6355800"/>
              <a:ext cx="358200" cy="358200"/>
              <a:chOff x="174240" y="6355800"/>
              <a:chExt cx="358200" cy="358200"/>
            </a:xfrm>
          </p:grpSpPr>
          <p:cxnSp>
            <p:nvCxnSpPr>
              <p:cNvPr id="2" name="Straight Connector 9"/>
              <p:cNvCxnSpPr/>
              <p:nvPr/>
            </p:nvCxnSpPr>
            <p:spPr>
              <a:xfrm>
                <a:off x="174240" y="65347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3" name="Straight Connector 10"/>
              <p:cNvCxnSpPr/>
              <p:nvPr/>
            </p:nvCxnSpPr>
            <p:spPr>
              <a:xfrm flipV="1">
                <a:off x="353160" y="6355800"/>
                <a:ext cx="360" cy="3585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4" name="Oval 8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86080" y="1122480"/>
            <a:ext cx="8609040" cy="374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 rot="16200000">
            <a:off x="-1028880" y="4681080"/>
            <a:ext cx="27579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onsolas"/>
              </a:rPr>
              <a:t>&lt;date/time&gt;</a:t>
            </a:r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2"/>
          </p:nvPr>
        </p:nvSpPr>
        <p:spPr>
          <a:xfrm>
            <a:off x="660960" y="6356520"/>
            <a:ext cx="5509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I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sldNum" idx="3"/>
          </p:nvPr>
        </p:nvSpPr>
        <p:spPr>
          <a:xfrm>
            <a:off x="10905480" y="6356520"/>
            <a:ext cx="11116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DCB1955-9108-4FF8-885B-36986BECB89B}" type="slidenum">
              <a:rPr b="0" lang="en-US" sz="1100" spc="-1" strike="noStrike">
                <a:solidFill>
                  <a:srgbClr val="000000"/>
                </a:solidFill>
                <a:latin typeface="Consolas"/>
              </a:rPr>
              <a:t>&lt;number&gt;</a:t>
            </a:fld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6"/>
          <p:cNvGrpSpPr/>
          <p:nvPr/>
        </p:nvGrpSpPr>
        <p:grpSpPr>
          <a:xfrm>
            <a:off x="174240" y="6355800"/>
            <a:ext cx="358200" cy="358200"/>
            <a:chOff x="174240" y="6355800"/>
            <a:chExt cx="358200" cy="358200"/>
          </a:xfrm>
        </p:grpSpPr>
        <p:grpSp>
          <p:nvGrpSpPr>
            <p:cNvPr id="47" name="Group 7"/>
            <p:cNvGrpSpPr/>
            <p:nvPr/>
          </p:nvGrpSpPr>
          <p:grpSpPr>
            <a:xfrm>
              <a:off x="174240" y="6355800"/>
              <a:ext cx="358200" cy="358200"/>
              <a:chOff x="174240" y="6355800"/>
              <a:chExt cx="358200" cy="358200"/>
            </a:xfrm>
          </p:grpSpPr>
          <p:cxnSp>
            <p:nvCxnSpPr>
              <p:cNvPr id="48" name="Straight Connector 9"/>
              <p:cNvCxnSpPr/>
              <p:nvPr/>
            </p:nvCxnSpPr>
            <p:spPr>
              <a:xfrm>
                <a:off x="174240" y="65347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49" name="Straight Connector 10"/>
              <p:cNvCxnSpPr/>
              <p:nvPr/>
            </p:nvCxnSpPr>
            <p:spPr>
              <a:xfrm flipV="1">
                <a:off x="353160" y="6355800"/>
                <a:ext cx="360" cy="3585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50" name="Oval 8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Click to edit Master title style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Click to edit Master text styles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lvl="1" marL="4572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Consolas"/>
              <a:buChar char="+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Second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2" marL="64008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Third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3" marL="82296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Consolas"/>
              <a:buChar char="+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Fourth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4" marL="100584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dt" idx="4"/>
          </p:nvPr>
        </p:nvSpPr>
        <p:spPr>
          <a:xfrm rot="16200000">
            <a:off x="-1028880" y="4681080"/>
            <a:ext cx="27579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onsolas"/>
              </a:rPr>
              <a:t>&lt;date/time&gt;</a:t>
            </a:r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 idx="5"/>
          </p:nvPr>
        </p:nvSpPr>
        <p:spPr>
          <a:xfrm>
            <a:off x="660960" y="6356520"/>
            <a:ext cx="5509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I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 idx="6"/>
          </p:nvPr>
        </p:nvSpPr>
        <p:spPr>
          <a:xfrm>
            <a:off x="10905480" y="6356520"/>
            <a:ext cx="11116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0F889DB-325C-4A56-A0F3-BE432B325571}" type="slidenum">
              <a:rPr b="0" lang="en-US" sz="1100" spc="-1" strike="noStrike">
                <a:solidFill>
                  <a:srgbClr val="000000"/>
                </a:solidFill>
                <a:latin typeface="Consolas"/>
              </a:rPr>
              <a:t>&lt;number&gt;</a:t>
            </a:fld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onsolas"/>
            </a:endParaRPr>
          </a:p>
        </p:txBody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485720" y="1295280"/>
            <a:ext cx="6301080" cy="34977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6000"/>
          </a:bodyPr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Automated Detection of COVID-19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using Convolutional Neural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Networks and Generative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Adversarial Networks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1486080" y="5248080"/>
            <a:ext cx="5407200" cy="923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By Ultan Kearns</a:t>
            </a:r>
            <a:endParaRPr b="0" lang="en-IE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Supervised by Dr Paul Greaney</a:t>
            </a:r>
            <a:endParaRPr b="0" lang="en-IE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5" name="Group 9"/>
          <p:cNvGrpSpPr/>
          <p:nvPr/>
        </p:nvGrpSpPr>
        <p:grpSpPr>
          <a:xfrm>
            <a:off x="174240" y="6388200"/>
            <a:ext cx="358200" cy="369000"/>
            <a:chOff x="174240" y="6388200"/>
            <a:chExt cx="358200" cy="369000"/>
          </a:xfrm>
        </p:grpSpPr>
        <p:grpSp>
          <p:nvGrpSpPr>
            <p:cNvPr id="96" name="Group 10"/>
            <p:cNvGrpSpPr/>
            <p:nvPr/>
          </p:nvGrpSpPr>
          <p:grpSpPr>
            <a:xfrm>
              <a:off x="174240" y="6388200"/>
              <a:ext cx="358200" cy="369000"/>
              <a:chOff x="174240" y="6388200"/>
              <a:chExt cx="358200" cy="369000"/>
            </a:xfrm>
          </p:grpSpPr>
          <p:cxnSp>
            <p:nvCxnSpPr>
              <p:cNvPr id="97" name="Straight Connector 12"/>
              <p:cNvCxnSpPr/>
              <p:nvPr/>
            </p:nvCxnSpPr>
            <p:spPr>
              <a:xfrm>
                <a:off x="174240" y="65725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98" name="Straight Connector 13"/>
              <p:cNvCxnSpPr/>
              <p:nvPr/>
            </p:nvCxnSpPr>
            <p:spPr>
              <a:xfrm flipV="1">
                <a:off x="353160" y="6388200"/>
                <a:ext cx="360" cy="369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99" name="Oval 11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X-rays Extensive COVID 19 DB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25" name="Picture 5" descr=""/>
          <p:cNvPicPr/>
          <p:nvPr/>
        </p:nvPicPr>
        <p:blipFill>
          <a:blip r:embed="rId1"/>
          <a:stretch/>
        </p:blipFill>
        <p:spPr>
          <a:xfrm>
            <a:off x="1419840" y="2303640"/>
            <a:ext cx="4548240" cy="3853800"/>
          </a:xfrm>
          <a:prstGeom prst="rect">
            <a:avLst/>
          </a:prstGeom>
          <a:ln w="0">
            <a:noFill/>
          </a:ln>
        </p:spPr>
      </p:pic>
      <p:pic>
        <p:nvPicPr>
          <p:cNvPr id="126" name="Picture 6" descr=""/>
          <p:cNvPicPr/>
          <p:nvPr/>
        </p:nvPicPr>
        <p:blipFill>
          <a:blip r:embed="rId2"/>
          <a:stretch/>
        </p:blipFill>
        <p:spPr>
          <a:xfrm>
            <a:off x="7628760" y="2301840"/>
            <a:ext cx="3591000" cy="3706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6"/>
          <p:cNvSpPr/>
          <p:nvPr/>
        </p:nvSpPr>
        <p:spPr>
          <a:xfrm>
            <a:off x="2509200" y="646776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28" name="TextBox 7"/>
          <p:cNvSpPr/>
          <p:nvPr/>
        </p:nvSpPr>
        <p:spPr>
          <a:xfrm>
            <a:off x="2205720" y="615672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Example of Real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TextBox 8"/>
          <p:cNvSpPr/>
          <p:nvPr/>
        </p:nvSpPr>
        <p:spPr>
          <a:xfrm>
            <a:off x="7854840" y="615312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Example of Synthetic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CT Extensive COVID-19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31" name="Picture 4" descr=""/>
          <p:cNvPicPr/>
          <p:nvPr/>
        </p:nvPicPr>
        <p:blipFill>
          <a:blip r:embed="rId1"/>
          <a:stretch/>
        </p:blipFill>
        <p:spPr>
          <a:xfrm>
            <a:off x="1522800" y="2188800"/>
            <a:ext cx="3853800" cy="3853800"/>
          </a:xfrm>
          <a:prstGeom prst="rect">
            <a:avLst/>
          </a:prstGeom>
          <a:ln w="0">
            <a:noFill/>
          </a:ln>
        </p:spPr>
      </p:pic>
      <p:pic>
        <p:nvPicPr>
          <p:cNvPr id="132" name="Picture 5" descr="A picture containing light&#10;&#10;Description automatically generated"/>
          <p:cNvPicPr/>
          <p:nvPr/>
        </p:nvPicPr>
        <p:blipFill>
          <a:blip r:embed="rId2"/>
          <a:stretch/>
        </p:blipFill>
        <p:spPr>
          <a:xfrm>
            <a:off x="7211520" y="2086200"/>
            <a:ext cx="4123080" cy="39506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5"/>
          <p:cNvSpPr/>
          <p:nvPr/>
        </p:nvSpPr>
        <p:spPr>
          <a:xfrm>
            <a:off x="2174400" y="631908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4" name="TextBox 6"/>
          <p:cNvSpPr/>
          <p:nvPr/>
        </p:nvSpPr>
        <p:spPr>
          <a:xfrm>
            <a:off x="1765080" y="6272280"/>
            <a:ext cx="314532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CT Example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TextBox 7"/>
          <p:cNvSpPr/>
          <p:nvPr/>
        </p:nvSpPr>
        <p:spPr>
          <a:xfrm>
            <a:off x="7891920" y="626724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Synthetically Generated Example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X-rays - X-ray Dataset COVID-19 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37" name="Picture 4" descr=""/>
          <p:cNvPicPr/>
          <p:nvPr/>
        </p:nvPicPr>
        <p:blipFill>
          <a:blip r:embed="rId1"/>
          <a:stretch/>
        </p:blipFill>
        <p:spPr>
          <a:xfrm>
            <a:off x="1218240" y="2080800"/>
            <a:ext cx="5172480" cy="3853800"/>
          </a:xfrm>
          <a:prstGeom prst="rect">
            <a:avLst/>
          </a:prstGeom>
          <a:ln w="0">
            <a:noFill/>
          </a:ln>
        </p:spPr>
      </p:pic>
      <p:pic>
        <p:nvPicPr>
          <p:cNvPr id="138" name="Picture 5" descr="A picture containing x-ray film, spring&#10;&#10;Description automatically generated"/>
          <p:cNvPicPr/>
          <p:nvPr/>
        </p:nvPicPr>
        <p:blipFill>
          <a:blip r:embed="rId2"/>
          <a:stretch/>
        </p:blipFill>
        <p:spPr>
          <a:xfrm>
            <a:off x="7010280" y="2076480"/>
            <a:ext cx="4741560" cy="3840480"/>
          </a:xfrm>
          <a:prstGeom prst="rect">
            <a:avLst/>
          </a:prstGeom>
          <a:ln w="0">
            <a:noFill/>
          </a:ln>
        </p:spPr>
      </p:pic>
      <p:sp>
        <p:nvSpPr>
          <p:cNvPr id="139" name="TextBox 5"/>
          <p:cNvSpPr/>
          <p:nvPr/>
        </p:nvSpPr>
        <p:spPr>
          <a:xfrm>
            <a:off x="2431080" y="6209280"/>
            <a:ext cx="274284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Example of Pneumonia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TextBox 6"/>
          <p:cNvSpPr/>
          <p:nvPr/>
        </p:nvSpPr>
        <p:spPr>
          <a:xfrm>
            <a:off x="8006040" y="620568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Example of Synthetic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DCGAN Results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As shown in the previous slides a number of synthetic images produced show similarities when compared to original images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All images created by DCGAN had a resolution of 128 * 128 (computational limitations)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Increasing the output resolution could possibly have improved performance of CNNs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Some of the synthetic images appear to lack quality of originals – due to variety of factors(variation in ds, lower resolution, too many features,etc.)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Despite limitations – DCGANs produced output similar to real examples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CNN model performance improvements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74000"/>
          </a:bodyPr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Overall a number of CNN models showed improvement to accuracy and loss when trained on the augmented 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In attempt to eliminate biased results the models were trained on the augmented set and evaluated on original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Split was the same for original data and the synthetic images were filtered from the validation and test 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Top models included </a:t>
            </a: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EfficientNetV2S model for the radiography which had an accuracy of ~95% when augmented and loss of 0.1374, prior to augmentation had accuracy of ~88% and a loss of 0.3217 on the test set – set was augmented by 30,627 images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The EfficientNetV2S for the Extensive CT class also showed improvement when compared to the original, the model achieved an accuracy of ~96% and a loss of 0.1124 in comparison with the original model which had an accuracy of ~94% and a loss of 0.2353 - set was augmented by 2,700 images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X-Ray COVID 19 dataset(contains 188 images total when non-augmented) also greatly benefited with one model(Xception) going from having an extremely high loss of 7.5530 and an accuracy of ~37% to having a loss of 0.24 and an accuracy of ~87%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18160" indent="-2181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The X-ray COVID-19 dataset was augmented by using 2,000 additional synthetic examples for training using a DCGAN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Limitations of Study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Financial limitations – Colab pro is very expensive and need lots of computational power for GANs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Computational limitations – could only train GANs/ CNNs of a certain size to avoid crashes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Resolution of GAN images – links back to computational limitations, high resolution GAN images take a lot of power to output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Possible bias in datasets – given these datasets were sourced online bias is possible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Overall, there seems to be promise of using generative deep learning to inflate datasets in this problem domain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transfer-learning also has shown promise as the TL models appear to be performing better than the original models on certain datasets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More research is needed to see if these models are suited for use in clinical settings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models diagnosis should always be evaluated by a medical professional and used to aid them in diagnosing the patient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There are always risks of false-positives and false-negatives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More research is also needed to see if the results are transferable to other problem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Research Question and Reasoning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research was conducted to see if augmenting datasets could improve CNN model performance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need for this research is due to data-shortages in COVID-19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Frankenstein datasets, poorly spliced sets from multiple sources was visible in early models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research aims to correct this by synthetically augmenting the sets so that they contain more data so the model can better generalize when presented with new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Datasets Used in This Study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Three Datasets were used in this study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Radiography Dataset – comprising of 30306 X-ray / Mask images of patients who were diagnosed with COVID, Viral Pneumonia, and healthy patients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COVID chest X-ray dataset – Made up of X-rays of patients afflicted with COVID-19, MERs, SARS, and ARDS among other classes – contained 357 images and 11 classes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COVID-19 Xray Dataset – Early dataset from 2020, lacked data and is comprised of 188 X-ray images of healthy and COVID afflicted patients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final dataset used was the Extensive COVID-19 X-ray and CT Chest images dataset – comprised of 17099 X-ray and CT images and is augmented with different techniques. 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34360" indent="-23436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Extensive COVID-19 set contains 9,544 X-ray images and 8,055 CT images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Literature Review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Many researchers have seen improvements when synthetically augmenting sets across various problem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 number of different approaches have been set up to synthetically augment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Traditional GANs also showed promise when creating synthetic data across a range of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Current CNN models for automating COVID diagnosis achieved a validation accuracy of &gt; 98%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CNN models for COVID-19 diagnosis discussed in the literature review were not evaluated using a test set so the models may be overfitting validation 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Lessons Learned From The Literature Review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Analysis of COVID-19 CNN models discussed could be biased given there was no test set evaluation – we rectified this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GANs showed significant improvements to many existing CNN models 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limited data used to evaluate the COVID-19 models discussed may have inflated accuracy(1 model used only 40 images in total for train / validation)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Through augmentation we can greatly increase the size of datasets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There are a number of methodologies to improve CNN model accuracy in this problem domain(segmenting images, augmentation, use of pretrained models, etc.)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From the literature review we have seen that there was promise in continuing this research.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Design &amp; Implementation – Part 1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To start baseline models were used as a metric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Baseline models were trained and tested using only the original dataset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was also employed in the creation of these CNNs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models used ImageNet(large dataset with over 1000 classes) for training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models were then appended with 2 additional layers to train and classify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following Transfer Learning architectures were used: Xception, ResNet50V2, &amp; EfficientNetV2S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Design &amp; Implementation – Part 2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000"/>
          </a:bodyPr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Next we moved onto GANs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DCGAN was developed first for each dataset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Multiple DCGAN models were created to generate new images in every dataset(except COVID-19 Chest X-ray dataset)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Numerous DCGAN models were created for each class across the datasets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reason for multiple DCGAN models being used for each class is due to being unable to tell subtle difference between classes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DCGANs showed promising results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VAEs were incorporated also but had many issues when creating the synthetic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9320" indent="-22932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Most of the VAEs produced no output or a copy of the same image over and over again(mode collapse)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Mask vs Real Mask Radiography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3" name="TextBox 5"/>
          <p:cNvSpPr/>
          <p:nvPr/>
        </p:nvSpPr>
        <p:spPr>
          <a:xfrm>
            <a:off x="2062800" y="615168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4" name="TextBox 6"/>
          <p:cNvSpPr/>
          <p:nvPr/>
        </p:nvSpPr>
        <p:spPr>
          <a:xfrm>
            <a:off x="8343360" y="5228280"/>
            <a:ext cx="39074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Synthetic Mask Created From The DCGAN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Box 7"/>
          <p:cNvSpPr/>
          <p:nvPr/>
        </p:nvSpPr>
        <p:spPr>
          <a:xfrm>
            <a:off x="8697960" y="587304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6" name="TextBox 14"/>
          <p:cNvSpPr/>
          <p:nvPr/>
        </p:nvSpPr>
        <p:spPr>
          <a:xfrm>
            <a:off x="2301840" y="522324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mask From Dataset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7" name="Picture 22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2216160" y="2623320"/>
            <a:ext cx="2437920" cy="2437920"/>
          </a:xfrm>
          <a:prstGeom prst="rect">
            <a:avLst/>
          </a:prstGeom>
          <a:ln w="0">
            <a:noFill/>
          </a:ln>
        </p:spPr>
      </p:pic>
      <p:pic>
        <p:nvPicPr>
          <p:cNvPr id="118" name="Picture 30" descr=""/>
          <p:cNvPicPr/>
          <p:nvPr/>
        </p:nvPicPr>
        <p:blipFill>
          <a:blip r:embed="rId2"/>
          <a:stretch/>
        </p:blipFill>
        <p:spPr>
          <a:xfrm>
            <a:off x="8692560" y="2618280"/>
            <a:ext cx="2599200" cy="244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X-ray Radiography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20" name="Picture 4" descr=""/>
          <p:cNvPicPr/>
          <p:nvPr/>
        </p:nvPicPr>
        <p:blipFill>
          <a:blip r:embed="rId1"/>
          <a:stretch/>
        </p:blipFill>
        <p:spPr>
          <a:xfrm>
            <a:off x="7196400" y="2298600"/>
            <a:ext cx="2929680" cy="2915280"/>
          </a:xfrm>
          <a:prstGeom prst="rect">
            <a:avLst/>
          </a:prstGeom>
          <a:ln w="0">
            <a:noFill/>
          </a:ln>
        </p:spPr>
      </p:pic>
      <p:pic>
        <p:nvPicPr>
          <p:cNvPr id="121" name="Picture 5" descr=""/>
          <p:cNvPicPr/>
          <p:nvPr/>
        </p:nvPicPr>
        <p:blipFill>
          <a:blip r:embed="rId2"/>
          <a:stretch/>
        </p:blipFill>
        <p:spPr>
          <a:xfrm>
            <a:off x="1432080" y="2388240"/>
            <a:ext cx="2742840" cy="2742840"/>
          </a:xfrm>
          <a:prstGeom prst="rect">
            <a:avLst/>
          </a:prstGeom>
          <a:ln w="0">
            <a:noFill/>
          </a:ln>
        </p:spPr>
      </p:pic>
      <p:sp>
        <p:nvSpPr>
          <p:cNvPr id="122" name="TextBox 5"/>
          <p:cNvSpPr/>
          <p:nvPr/>
        </p:nvSpPr>
        <p:spPr>
          <a:xfrm>
            <a:off x="1491840" y="5216040"/>
            <a:ext cx="274284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Box 6"/>
          <p:cNvSpPr/>
          <p:nvPr/>
        </p:nvSpPr>
        <p:spPr>
          <a:xfrm>
            <a:off x="7202520" y="539172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Synthetically generated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StreetscapeVTI">
  <a:themeElements>
    <a:clrScheme name="Streetscape2">
      <a:dk1>
        <a:srgbClr val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StreetscapeVTI">
  <a:themeElements>
    <a:clrScheme name="Streetscape2">
      <a:dk1>
        <a:srgbClr val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Application>LibreOffice/7.5.0.3$Windows_X86_64 LibreOffice_project/c21113d003cd3efa8c53188764377a8272d9d6de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2023-05-01T11:51:51Z</dcterms:created>
  <dc:creator/>
  <dc:description/>
  <dc:language>en-IE</dc:language>
  <cp:lastModifiedBy/>
  <dcterms:modified xsi:type="dcterms:W3CDTF">2023-05-08T17:01:02Z</dcterms:modified>
  <cp:revision>556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16</vt:i4>
  </property>
</Properties>
</file>